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83" r:id="rId2"/>
    <p:sldId id="284" r:id="rId3"/>
    <p:sldId id="277" r:id="rId4"/>
    <p:sldId id="278" r:id="rId5"/>
    <p:sldId id="256" r:id="rId6"/>
    <p:sldId id="257" r:id="rId7"/>
    <p:sldId id="273" r:id="rId8"/>
    <p:sldId id="258" r:id="rId9"/>
    <p:sldId id="259" r:id="rId10"/>
    <p:sldId id="260" r:id="rId11"/>
    <p:sldId id="261" r:id="rId12"/>
    <p:sldId id="274" r:id="rId13"/>
    <p:sldId id="270" r:id="rId14"/>
    <p:sldId id="271" r:id="rId15"/>
    <p:sldId id="272" r:id="rId16"/>
    <p:sldId id="263" r:id="rId17"/>
    <p:sldId id="268" r:id="rId18"/>
    <p:sldId id="26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1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ts val="60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B85F482-D7F1-9548-A92A-C305C65357B1}" type="datetimeFigureOut">
              <a:rPr lang="en-US" smtClean="0"/>
              <a:pPr/>
              <a:t>8/18/17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CBA70904-960A-4A4E-B316-AEA60F55E1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 smtClean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Font typeface="Wingdings 2" pitchFamily="18" charset="2"/>
        <a:buChar char=""/>
        <a:defRPr lang="en-US" sz="1800" kern="1200" dirty="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WELCOME!!!!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56352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u="sng" dirty="0" smtClean="0">
                <a:solidFill>
                  <a:srgbClr val="FFFF00"/>
                </a:solidFill>
              </a:rPr>
              <a:t>As you enter class:</a:t>
            </a:r>
          </a:p>
          <a:p>
            <a:pPr marL="514350" indent="-514350">
              <a:buAutoNum type="arabicParenR"/>
            </a:pPr>
            <a:r>
              <a:rPr lang="en-US" sz="3000" b="1" i="1" dirty="0" smtClean="0">
                <a:solidFill>
                  <a:srgbClr val="F0E6C3"/>
                </a:solidFill>
              </a:rPr>
              <a:t>Have a seat anywhere!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48747"/>
            <a:ext cx="44578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u="sng" dirty="0">
                <a:solidFill>
                  <a:srgbClr val="FFFF00"/>
                </a:solidFill>
              </a:rPr>
              <a:t>Agenda: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2"/>
                </a:solidFill>
              </a:rPr>
              <a:t>Introductions</a:t>
            </a:r>
            <a:endParaRPr lang="en-US" sz="3000" dirty="0">
              <a:solidFill>
                <a:schemeClr val="bg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Syllabus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Expectations/</a:t>
            </a:r>
            <a:r>
              <a:rPr lang="en-US" sz="3000" dirty="0" smtClean="0">
                <a:solidFill>
                  <a:schemeClr val="bg2"/>
                </a:solidFill>
              </a:rPr>
              <a:t>Routines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2"/>
                </a:solidFill>
              </a:rPr>
              <a:t>Prefix/Suffixes</a:t>
            </a:r>
            <a:endParaRPr lang="en-US" sz="3000" dirty="0">
              <a:solidFill>
                <a:schemeClr val="bg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Welcome </a:t>
            </a:r>
            <a:r>
              <a:rPr lang="en-US" sz="3000" dirty="0" smtClean="0">
                <a:solidFill>
                  <a:schemeClr val="bg2"/>
                </a:solidFill>
              </a:rPr>
              <a:t>Letter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Summer Homework</a:t>
            </a:r>
          </a:p>
          <a:p>
            <a:endParaRPr lang="en-US" sz="3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023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5315743"/>
            <a:ext cx="7612063" cy="1100138"/>
          </a:xfrm>
        </p:spPr>
        <p:txBody>
          <a:bodyPr/>
          <a:lstStyle/>
          <a:p>
            <a:r>
              <a:rPr lang="en-US" sz="5400" b="1" dirty="0" smtClean="0"/>
              <a:t>Biology is controversial!</a:t>
            </a:r>
            <a:endParaRPr lang="en-US" sz="5400" b="1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356" b="356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1391" y="4295914"/>
            <a:ext cx="6172291" cy="478525"/>
          </a:xfrm>
        </p:spPr>
        <p:txBody>
          <a:bodyPr>
            <a:noAutofit/>
          </a:bodyPr>
          <a:lstStyle/>
          <a:p>
            <a:r>
              <a:rPr lang="en-US" sz="2800" i="1" dirty="0" smtClean="0"/>
              <a:t>And finally, we study it because…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566667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590730"/>
            <a:ext cx="3250360" cy="4711068"/>
          </a:xfrm>
        </p:spPr>
        <p:txBody>
          <a:bodyPr anchor="ctr"/>
          <a:lstStyle/>
          <a:p>
            <a:pPr>
              <a:spcBef>
                <a:spcPts val="0"/>
              </a:spcBef>
            </a:pPr>
            <a:r>
              <a:rPr lang="en-US" b="1" dirty="0" smtClean="0"/>
              <a:t>FOUR CORNERS:</a:t>
            </a:r>
            <a:br>
              <a:rPr lang="en-US" b="1" dirty="0" smtClean="0"/>
            </a:b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b="1" dirty="0" smtClean="0"/>
              <a:t>Let’s take a look at what we will be studying this year….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/>
              <a:t>Mr. Thomas will put up some controversial statements on the screen.</a:t>
            </a:r>
          </a:p>
          <a:p>
            <a:r>
              <a:rPr lang="en-US" dirty="0" smtClean="0"/>
              <a:t>Go to the corner that best defines how you feel with the statement.</a:t>
            </a:r>
          </a:p>
          <a:p>
            <a:r>
              <a:rPr lang="en-US" dirty="0"/>
              <a:t>Meet someone </a:t>
            </a:r>
            <a:r>
              <a:rPr lang="en-US" dirty="0" smtClean="0"/>
              <a:t>new</a:t>
            </a:r>
            <a:r>
              <a:rPr lang="en-US" dirty="0"/>
              <a:t> </a:t>
            </a:r>
            <a:r>
              <a:rPr lang="en-US" dirty="0" smtClean="0"/>
              <a:t>in your corner and record why they are there. </a:t>
            </a:r>
          </a:p>
          <a:p>
            <a:r>
              <a:rPr lang="en-US" dirty="0" smtClean="0"/>
              <a:t>Share-out at end of class.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608946" y="2111858"/>
            <a:ext cx="3250360" cy="0"/>
          </a:xfrm>
          <a:prstGeom prst="line">
            <a:avLst/>
          </a:prstGeom>
          <a:ln w="57150" cmpd="sng">
            <a:solidFill>
              <a:schemeClr val="tx2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50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9537"/>
            <a:ext cx="9144000" cy="6246964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sz="7200" dirty="0" smtClean="0"/>
              <a:t>I believe that ALS   will be cured in my life time.</a:t>
            </a:r>
            <a:endParaRPr lang="en-US" sz="7200" dirty="0"/>
          </a:p>
        </p:txBody>
      </p:sp>
      <p:sp>
        <p:nvSpPr>
          <p:cNvPr id="4" name="Rectangle 3"/>
          <p:cNvSpPr/>
          <p:nvPr/>
        </p:nvSpPr>
        <p:spPr>
          <a:xfrm>
            <a:off x="3278111" y="29537"/>
            <a:ext cx="2613626" cy="64980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Question 1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866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9537"/>
            <a:ext cx="9144000" cy="5833453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sz="7200" dirty="0"/>
              <a:t>The police should </a:t>
            </a:r>
            <a:r>
              <a:rPr lang="en-US" sz="7200" dirty="0" smtClean="0"/>
              <a:t>keep </a:t>
            </a:r>
            <a:r>
              <a:rPr lang="en-US" sz="7200" dirty="0"/>
              <a:t>criminals’ DNA on file.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8111" y="29537"/>
            <a:ext cx="2613626" cy="64980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Question 2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073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9537"/>
            <a:ext cx="9144000" cy="6246964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sz="7200" dirty="0" smtClean="0"/>
              <a:t>Humans have </a:t>
            </a:r>
            <a:r>
              <a:rPr lang="en-US" sz="7200" dirty="0"/>
              <a:t>a </a:t>
            </a:r>
            <a:r>
              <a:rPr lang="en-US" sz="7200" dirty="0" smtClean="0"/>
              <a:t>positive impact </a:t>
            </a:r>
            <a:r>
              <a:rPr lang="en-US" sz="7200" dirty="0"/>
              <a:t>on the environment.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8111" y="29537"/>
            <a:ext cx="2613626" cy="64980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Question 3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602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9537"/>
            <a:ext cx="9144000" cy="6660474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sz="7200" dirty="0"/>
              <a:t>The government has the right to decide what foods people should eat. 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8111" y="29537"/>
            <a:ext cx="2613626" cy="64980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Question 4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372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398742"/>
            <a:ext cx="9144000" cy="5611930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sz="7200" dirty="0" smtClean="0"/>
              <a:t>It is the human race’s responsibility to take </a:t>
            </a:r>
            <a:r>
              <a:rPr lang="en-US" sz="7200" dirty="0"/>
              <a:t>care of the </a:t>
            </a:r>
            <a:r>
              <a:rPr lang="en-US" sz="7200" dirty="0" smtClean="0"/>
              <a:t>Earth </a:t>
            </a:r>
            <a:r>
              <a:rPr lang="en-US" sz="7200" dirty="0"/>
              <a:t>and the environment. 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278111" y="29537"/>
            <a:ext cx="2613626" cy="64980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Question 5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391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9537"/>
            <a:ext cx="9144000" cy="5632897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sz="7200" dirty="0"/>
              <a:t>People have the right to choose the traits of their babies.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8111" y="29537"/>
            <a:ext cx="2613626" cy="64980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Question 6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531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9537"/>
            <a:ext cx="9144000" cy="6025440"/>
          </a:xfrm>
        </p:spPr>
        <p:txBody>
          <a:bodyPr anchor="ctr">
            <a:normAutofit/>
          </a:bodyPr>
          <a:lstStyle/>
          <a:p>
            <a:pPr marL="0" lvl="0" indent="0" algn="ctr">
              <a:buNone/>
            </a:pPr>
            <a:r>
              <a:rPr lang="en-US" sz="7200" dirty="0"/>
              <a:t>I eat unnatural foods that have been created by scientists.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8111" y="29537"/>
            <a:ext cx="2613626" cy="649802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Question 7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32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 Cont’d 8/23/17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-32397" y="1586197"/>
            <a:ext cx="89803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b="1" i="1" u="sng" dirty="0">
                <a:solidFill>
                  <a:srgbClr val="FFFF00"/>
                </a:solidFill>
              </a:rPr>
              <a:t>Homework: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Finish Welcome Letter - </a:t>
            </a:r>
            <a:r>
              <a:rPr lang="en-US" sz="3000" b="1" i="1" dirty="0">
                <a:solidFill>
                  <a:srgbClr val="FFFF00"/>
                </a:solidFill>
              </a:rPr>
              <a:t>Due Friday 8/25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rgbClr val="F0E6C3"/>
                </a:solidFill>
              </a:rPr>
              <a:t>Finish</a:t>
            </a:r>
            <a:r>
              <a:rPr lang="en-US" sz="3000" dirty="0">
                <a:solidFill>
                  <a:schemeClr val="bg2"/>
                </a:solidFill>
              </a:rPr>
              <a:t> Summer HW – </a:t>
            </a:r>
            <a:r>
              <a:rPr lang="en-US" sz="3000" dirty="0">
                <a:solidFill>
                  <a:srgbClr val="FFFF00"/>
                </a:solidFill>
              </a:rPr>
              <a:t>Due Friday 8/25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Bring signed </a:t>
            </a:r>
            <a:r>
              <a:rPr lang="en-US" sz="3000" dirty="0" smtClean="0">
                <a:solidFill>
                  <a:schemeClr val="bg2"/>
                </a:solidFill>
              </a:rPr>
              <a:t>syllabus- </a:t>
            </a:r>
            <a:r>
              <a:rPr lang="en-US" sz="3000" dirty="0">
                <a:solidFill>
                  <a:srgbClr val="FFFF00"/>
                </a:solidFill>
              </a:rPr>
              <a:t>Due </a:t>
            </a:r>
            <a:r>
              <a:rPr lang="en-US" sz="3000" dirty="0" smtClean="0">
                <a:solidFill>
                  <a:srgbClr val="FFFF00"/>
                </a:solidFill>
              </a:rPr>
              <a:t>Friday </a:t>
            </a:r>
            <a:r>
              <a:rPr lang="en-US" sz="3000" dirty="0">
                <a:solidFill>
                  <a:srgbClr val="FFFF00"/>
                </a:solidFill>
              </a:rPr>
              <a:t>8/</a:t>
            </a:r>
            <a:r>
              <a:rPr lang="en-US" sz="3000" dirty="0" smtClean="0">
                <a:solidFill>
                  <a:srgbClr val="FFFF00"/>
                </a:solidFill>
              </a:rPr>
              <a:t>25</a:t>
            </a:r>
            <a:endParaRPr lang="en-US" sz="3000" dirty="0" smtClean="0">
              <a:solidFill>
                <a:srgbClr val="F0E6C3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0E6C3"/>
                </a:solidFill>
              </a:rPr>
              <a:t>Prefix/Suffix Quiz #1 (1-20)- </a:t>
            </a:r>
            <a:r>
              <a:rPr lang="en-US" sz="3000" dirty="0" smtClean="0">
                <a:solidFill>
                  <a:srgbClr val="FFFF00"/>
                </a:solidFill>
              </a:rPr>
              <a:t>Friday 8/25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995678"/>
            <a:ext cx="44578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u="sng" dirty="0">
                <a:solidFill>
                  <a:srgbClr val="FFFF00"/>
                </a:solidFill>
              </a:rPr>
              <a:t>Agenda: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2"/>
                </a:solidFill>
              </a:rPr>
              <a:t>Introductions</a:t>
            </a:r>
            <a:endParaRPr lang="en-US" sz="3000" dirty="0">
              <a:solidFill>
                <a:schemeClr val="bg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Syllabus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Expectations/</a:t>
            </a:r>
            <a:r>
              <a:rPr lang="en-US" sz="3000" dirty="0" smtClean="0">
                <a:solidFill>
                  <a:schemeClr val="bg2"/>
                </a:solidFill>
              </a:rPr>
              <a:t>Routines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2"/>
                </a:solidFill>
              </a:rPr>
              <a:t>Prefix/Suffixes</a:t>
            </a:r>
            <a:endParaRPr lang="en-US" sz="3000" dirty="0">
              <a:solidFill>
                <a:schemeClr val="bg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dirty="0">
                <a:solidFill>
                  <a:schemeClr val="bg2"/>
                </a:solidFill>
              </a:rPr>
              <a:t>Welcome </a:t>
            </a:r>
            <a:r>
              <a:rPr lang="en-US" sz="3000" dirty="0" smtClean="0">
                <a:solidFill>
                  <a:schemeClr val="bg2"/>
                </a:solidFill>
              </a:rPr>
              <a:t>Letter</a:t>
            </a:r>
            <a:endParaRPr lang="en-US" sz="3000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57801" y="4510003"/>
            <a:ext cx="44059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000" dirty="0" smtClean="0">
                <a:solidFill>
                  <a:schemeClr val="bg2"/>
                </a:solidFill>
              </a:rPr>
              <a:t>Summer Homework</a:t>
            </a:r>
            <a:endParaRPr lang="en-US" sz="3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615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Warm-Up, 8/24/17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828794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u="sng" dirty="0" smtClean="0">
                <a:solidFill>
                  <a:srgbClr val="FFFF00"/>
                </a:solidFill>
              </a:rPr>
              <a:t>Do-Now: </a:t>
            </a:r>
            <a:r>
              <a:rPr lang="en-US" sz="3000" dirty="0" smtClean="0">
                <a:solidFill>
                  <a:schemeClr val="bg2"/>
                </a:solidFill>
              </a:rPr>
              <a:t>In the first box of your Do-Now sheet, describe THREE careers that are possible if you study Biology in college. </a:t>
            </a:r>
          </a:p>
          <a:p>
            <a:r>
              <a:rPr lang="en-US" sz="3000" dirty="0">
                <a:solidFill>
                  <a:schemeClr val="bg2"/>
                </a:solidFill>
              </a:rPr>
              <a:t>	</a:t>
            </a:r>
            <a:r>
              <a:rPr lang="en-US" sz="3000" dirty="0" smtClean="0">
                <a:solidFill>
                  <a:srgbClr val="FFFF00"/>
                </a:solidFill>
              </a:rPr>
              <a:t>**ANSWER IN COMPLETE SENTENCES!!**</a:t>
            </a:r>
          </a:p>
          <a:p>
            <a:r>
              <a:rPr lang="en-US" sz="3000" dirty="0">
                <a:solidFill>
                  <a:srgbClr val="FFFF00"/>
                </a:solidFill>
              </a:rPr>
              <a:t>	</a:t>
            </a:r>
            <a:r>
              <a:rPr lang="en-US" sz="3000" dirty="0" smtClean="0">
                <a:solidFill>
                  <a:srgbClr val="FFFF00"/>
                </a:solidFill>
              </a:rPr>
              <a:t>**You will have 4 minutes to complete this</a:t>
            </a:r>
            <a:r>
              <a:rPr lang="en-US" sz="3000" dirty="0" smtClean="0">
                <a:solidFill>
                  <a:srgbClr val="FFFF00"/>
                </a:solidFill>
              </a:rPr>
              <a:t>!</a:t>
            </a:r>
            <a:endParaRPr lang="en-US" sz="30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Warm-Up cont’d, 8/24/17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85046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i="1" u="sng" dirty="0" smtClean="0">
                <a:solidFill>
                  <a:srgbClr val="FFFF00"/>
                </a:solidFill>
              </a:rPr>
              <a:t>Homework: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2"/>
                </a:solidFill>
              </a:rPr>
              <a:t>Finish Welcome Letter - </a:t>
            </a:r>
            <a:r>
              <a:rPr lang="en-US" sz="3000" b="1" i="1" dirty="0" smtClean="0">
                <a:solidFill>
                  <a:srgbClr val="FFFF00"/>
                </a:solidFill>
              </a:rPr>
              <a:t>Due Friday 8/25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0E6C3"/>
                </a:solidFill>
              </a:rPr>
              <a:t>Finish Summer HW – </a:t>
            </a:r>
            <a:r>
              <a:rPr lang="en-US" sz="3000" dirty="0" smtClean="0">
                <a:solidFill>
                  <a:srgbClr val="FFFF00"/>
                </a:solidFill>
              </a:rPr>
              <a:t>Due Friday 8/25</a:t>
            </a: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chemeClr val="bg2"/>
                </a:solidFill>
              </a:rPr>
              <a:t>Bring signed syllabus/materials- </a:t>
            </a:r>
            <a:r>
              <a:rPr lang="en-US" sz="3000" dirty="0" smtClean="0">
                <a:solidFill>
                  <a:srgbClr val="FFFF00"/>
                </a:solidFill>
              </a:rPr>
              <a:t>Due Monday 8/25</a:t>
            </a:r>
            <a:endParaRPr lang="en-US" sz="3000" dirty="0" smtClean="0">
              <a:solidFill>
                <a:srgbClr val="F0E6C3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000" dirty="0" smtClean="0">
                <a:solidFill>
                  <a:srgbClr val="F0E6C3"/>
                </a:solidFill>
              </a:rPr>
              <a:t>Prefix/Suffix Quiz #1 (1-20)- </a:t>
            </a:r>
            <a:r>
              <a:rPr lang="en-US" sz="3000" dirty="0" smtClean="0">
                <a:solidFill>
                  <a:srgbClr val="FFFF00"/>
                </a:solidFill>
              </a:rPr>
              <a:t>Friday 8/25</a:t>
            </a:r>
          </a:p>
          <a:p>
            <a:pPr>
              <a:buFont typeface="Arial" pitchFamily="34" charset="0"/>
              <a:buChar char="•"/>
            </a:pPr>
            <a:endParaRPr lang="en-US" sz="3000" dirty="0">
              <a:solidFill>
                <a:schemeClr val="bg2"/>
              </a:solidFill>
            </a:endParaRPr>
          </a:p>
          <a:p>
            <a:r>
              <a:rPr lang="en-US" sz="3000" b="1" i="1" u="sng" dirty="0" smtClean="0">
                <a:solidFill>
                  <a:srgbClr val="FFFF00"/>
                </a:solidFill>
              </a:rPr>
              <a:t>Agenda:</a:t>
            </a:r>
            <a:endParaRPr lang="en-US" sz="3000" dirty="0" smtClean="0">
              <a:solidFill>
                <a:schemeClr val="bg2"/>
              </a:solidFill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sz="3000" dirty="0" smtClean="0">
                <a:solidFill>
                  <a:schemeClr val="bg2"/>
                </a:solidFill>
              </a:rPr>
              <a:t>Intro Feedback/Expectations/Letter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000" dirty="0" smtClean="0">
                <a:solidFill>
                  <a:schemeClr val="bg2"/>
                </a:solidFill>
              </a:rPr>
              <a:t>Why Study Biology? 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000" dirty="0" smtClean="0">
                <a:solidFill>
                  <a:schemeClr val="bg2"/>
                </a:solidFill>
              </a:rPr>
              <a:t>Steve Gleason ALS Video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000" dirty="0" smtClean="0">
                <a:solidFill>
                  <a:schemeClr val="bg2"/>
                </a:solidFill>
              </a:rPr>
              <a:t>4 Corners!</a:t>
            </a:r>
            <a:endParaRPr lang="en-US" sz="3000" b="1" i="1" u="sng" dirty="0" smtClean="0">
              <a:solidFill>
                <a:srgbClr val="FFFF00"/>
              </a:solidFill>
            </a:endParaRPr>
          </a:p>
          <a:p>
            <a:endParaRPr lang="en-US" sz="3000" b="1" i="1" u="sng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5" y="3690860"/>
            <a:ext cx="7383693" cy="1470025"/>
          </a:xfrm>
        </p:spPr>
        <p:txBody>
          <a:bodyPr/>
          <a:lstStyle/>
          <a:p>
            <a:r>
              <a:rPr lang="en-US" sz="6000" b="1" dirty="0" smtClean="0"/>
              <a:t>Why Study Biology?</a:t>
            </a:r>
            <a:endParaRPr lang="en-US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115110"/>
            <a:ext cx="7196328" cy="987552"/>
          </a:xfrm>
        </p:spPr>
        <p:txBody>
          <a:bodyPr/>
          <a:lstStyle/>
          <a:p>
            <a:r>
              <a:rPr lang="en-US" sz="2400" dirty="0" smtClean="0"/>
              <a:t>The knowledge and skills you will learn…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85817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First of all…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175" y="2070846"/>
            <a:ext cx="7612064" cy="29715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What is biology?</a:t>
            </a:r>
            <a:endParaRPr lang="en-US" sz="3600" dirty="0"/>
          </a:p>
          <a:p>
            <a:pPr marL="0" indent="0" algn="ctr">
              <a:lnSpc>
                <a:spcPct val="90000"/>
              </a:lnSpc>
              <a:buNone/>
            </a:pPr>
            <a:endParaRPr lang="en-US" sz="1800" b="1" dirty="0" smtClean="0">
              <a:solidFill>
                <a:schemeClr val="tx2">
                  <a:lumMod val="25000"/>
                  <a:lumOff val="75000"/>
                </a:schemeClr>
              </a:solidFill>
              <a:latin typeface="Gill Sans"/>
              <a:cs typeface="Gill Sans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en-US" sz="7200" b="1" dirty="0" smtClean="0">
                <a:solidFill>
                  <a:schemeClr val="tx2">
                    <a:lumMod val="25000"/>
                    <a:lumOff val="75000"/>
                  </a:schemeClr>
                </a:solidFill>
                <a:latin typeface="Gill Sans"/>
                <a:cs typeface="Gill Sans"/>
              </a:rPr>
              <a:t>BIOLOGY</a:t>
            </a:r>
            <a:endParaRPr lang="en-US" sz="7200" b="1" dirty="0">
              <a:solidFill>
                <a:schemeClr val="tx2">
                  <a:lumMod val="25000"/>
                  <a:lumOff val="75000"/>
                </a:schemeClr>
              </a:solidFill>
              <a:latin typeface="Gill Sans"/>
              <a:cs typeface="Gill Sans"/>
            </a:endParaRPr>
          </a:p>
        </p:txBody>
      </p:sp>
      <p:sp>
        <p:nvSpPr>
          <p:cNvPr id="4" name="Oval 3"/>
          <p:cNvSpPr/>
          <p:nvPr/>
        </p:nvSpPr>
        <p:spPr>
          <a:xfrm>
            <a:off x="3225195" y="3181967"/>
            <a:ext cx="3735379" cy="1532252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>
            <a:stCxn id="6" idx="0"/>
            <a:endCxn id="4" idx="5"/>
          </p:cNvCxnSpPr>
          <p:nvPr/>
        </p:nvCxnSpPr>
        <p:spPr>
          <a:xfrm flipH="1" flipV="1">
            <a:off x="6413540" y="4489826"/>
            <a:ext cx="871896" cy="651546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193632" y="5141372"/>
            <a:ext cx="21836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1D792"/>
                </a:solidFill>
              </a:rPr>
              <a:t>“study of”</a:t>
            </a:r>
          </a:p>
          <a:p>
            <a:pPr algn="ctr"/>
            <a:r>
              <a:rPr lang="en-US" sz="2000" i="1" dirty="0" smtClean="0">
                <a:solidFill>
                  <a:srgbClr val="F1D792"/>
                </a:solidFill>
              </a:rPr>
              <a:t>(Greek)</a:t>
            </a:r>
          </a:p>
        </p:txBody>
      </p:sp>
      <p:sp>
        <p:nvSpPr>
          <p:cNvPr id="7" name="Oval 6"/>
          <p:cNvSpPr/>
          <p:nvPr/>
        </p:nvSpPr>
        <p:spPr>
          <a:xfrm>
            <a:off x="2222737" y="3281850"/>
            <a:ext cx="1972872" cy="1312742"/>
          </a:xfrm>
          <a:prstGeom prst="ellipse">
            <a:avLst/>
          </a:prstGeom>
          <a:noFill/>
          <a:ln w="31750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9" idx="0"/>
            <a:endCxn id="7" idx="3"/>
          </p:cNvCxnSpPr>
          <p:nvPr/>
        </p:nvCxnSpPr>
        <p:spPr>
          <a:xfrm flipV="1">
            <a:off x="1778000" y="4402345"/>
            <a:ext cx="733657" cy="604262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107273" y="5006607"/>
            <a:ext cx="13414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1D792"/>
                </a:solidFill>
              </a:rPr>
              <a:t>“life”</a:t>
            </a:r>
          </a:p>
          <a:p>
            <a:pPr algn="ctr"/>
            <a:r>
              <a:rPr lang="en-US" sz="2000" i="1" dirty="0" smtClean="0">
                <a:solidFill>
                  <a:srgbClr val="F1D792"/>
                </a:solidFill>
              </a:rPr>
              <a:t>(Greek)</a:t>
            </a:r>
            <a:endParaRPr lang="en-US" sz="2000" i="1" dirty="0">
              <a:solidFill>
                <a:srgbClr val="F1D79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396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/>
      <p:bldP spid="7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One reason to study biology…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Steve Gleason ALS video:</a:t>
            </a:r>
          </a:p>
          <a:p>
            <a:pPr marL="0" indent="0">
              <a:buNone/>
            </a:pPr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</a:t>
            </a:r>
            <a:r>
              <a:rPr lang="en-US" dirty="0" err="1"/>
              <a:t>GkNesNNobvo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64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Biology is about us!</a:t>
            </a:r>
            <a:endParaRPr lang="en-US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5733565" y="2887161"/>
            <a:ext cx="3529013" cy="3543317"/>
            <a:chOff x="5633670" y="3150433"/>
            <a:chExt cx="3529013" cy="3543317"/>
          </a:xfrm>
        </p:grpSpPr>
        <p:sp>
          <p:nvSpPr>
            <p:cNvPr id="5" name="Rectangle 4"/>
            <p:cNvSpPr/>
            <p:nvPr/>
          </p:nvSpPr>
          <p:spPr>
            <a:xfrm rot="815809">
              <a:off x="5738885" y="3341577"/>
              <a:ext cx="3415777" cy="3352173"/>
            </a:xfrm>
            <a:prstGeom prst="rect">
              <a:avLst/>
            </a:prstGeom>
            <a:ln w="76200" cmpd="sng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4" descr="600px-Autosomal_Domi#2361D8.png                                000232F7Darwin                         B74677AA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815809">
              <a:off x="5633670" y="3150433"/>
              <a:ext cx="3529013" cy="3529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5" descr="foetus 15semaines.JPG                                          000232F7Darwin                         B74677AA:"/>
          <p:cNvPicPr>
            <a:picLocks noChangeAspect="1" noChangeArrowheads="1"/>
          </p:cNvPicPr>
          <p:nvPr/>
        </p:nvPicPr>
        <p:blipFill rotWithShape="1">
          <a:blip r:embed="rId3" cstate="print"/>
          <a:srcRect t="4083" b="3598"/>
          <a:stretch/>
        </p:blipFill>
        <p:spPr bwMode="auto">
          <a:xfrm rot="20499950">
            <a:off x="-6889" y="1763392"/>
            <a:ext cx="3063875" cy="2747924"/>
          </a:xfrm>
          <a:prstGeom prst="rect">
            <a:avLst/>
          </a:prstGeom>
          <a:noFill/>
          <a:ln w="76200" cmpd="sng">
            <a:solidFill>
              <a:schemeClr val="tx2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27174">
            <a:off x="1950232" y="4370885"/>
            <a:ext cx="3289300" cy="2463800"/>
          </a:xfrm>
          <a:prstGeom prst="rect">
            <a:avLst/>
          </a:prstGeom>
          <a:ln w="76200" cmpd="sng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 rot="214346">
            <a:off x="3508315" y="3062721"/>
            <a:ext cx="24606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Health!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  <p:sp>
        <p:nvSpPr>
          <p:cNvPr id="10" name="TextBox 9"/>
          <p:cNvSpPr txBox="1"/>
          <p:nvPr/>
        </p:nvSpPr>
        <p:spPr>
          <a:xfrm rot="21196939">
            <a:off x="5527211" y="1635871"/>
            <a:ext cx="23427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Family!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  <p:sp>
        <p:nvSpPr>
          <p:cNvPr id="11" name="TextBox 10"/>
          <p:cNvSpPr txBox="1"/>
          <p:nvPr/>
        </p:nvSpPr>
        <p:spPr>
          <a:xfrm rot="918216">
            <a:off x="3025132" y="1740413"/>
            <a:ext cx="19801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Body!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4037692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102" y="79468"/>
            <a:ext cx="7934552" cy="1417638"/>
          </a:xfrm>
        </p:spPr>
        <p:txBody>
          <a:bodyPr/>
          <a:lstStyle/>
          <a:p>
            <a:r>
              <a:rPr lang="en-US" b="1" dirty="0" smtClean="0"/>
              <a:t>Biology is about the world around us!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 rot="21028753">
            <a:off x="150821" y="5073553"/>
            <a:ext cx="48494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Biotechnology!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  <p:sp>
        <p:nvSpPr>
          <p:cNvPr id="10" name="TextBox 9"/>
          <p:cNvSpPr txBox="1"/>
          <p:nvPr/>
        </p:nvSpPr>
        <p:spPr>
          <a:xfrm rot="171338">
            <a:off x="2340947" y="3763607"/>
            <a:ext cx="61572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Human Population!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  <p:sp>
        <p:nvSpPr>
          <p:cNvPr id="11" name="TextBox 10"/>
          <p:cNvSpPr txBox="1"/>
          <p:nvPr/>
        </p:nvSpPr>
        <p:spPr>
          <a:xfrm rot="423288">
            <a:off x="635426" y="2054329"/>
            <a:ext cx="31824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Medicine!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  <p:sp>
        <p:nvSpPr>
          <p:cNvPr id="13" name="TextBox 12"/>
          <p:cNvSpPr txBox="1"/>
          <p:nvPr/>
        </p:nvSpPr>
        <p:spPr>
          <a:xfrm rot="21247402">
            <a:off x="4589302" y="1727664"/>
            <a:ext cx="46031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Endangered Species!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  <p:sp>
        <p:nvSpPr>
          <p:cNvPr id="14" name="TextBox 13"/>
          <p:cNvSpPr txBox="1"/>
          <p:nvPr/>
        </p:nvSpPr>
        <p:spPr>
          <a:xfrm rot="511719">
            <a:off x="5319613" y="5431504"/>
            <a:ext cx="36189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Gill Sans"/>
                <a:cs typeface="Gill Sans"/>
              </a:rPr>
              <a:t>Resources!</a:t>
            </a:r>
            <a:endParaRPr lang="en-US" sz="6000" dirty="0">
              <a:solidFill>
                <a:schemeClr val="bg2"/>
              </a:solidFill>
              <a:latin typeface="Gill Sans"/>
              <a:cs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3991672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34359</TotalTime>
  <Words>456</Words>
  <Application>Microsoft Macintosh PowerPoint</Application>
  <PresentationFormat>On-screen Show (4:3)</PresentationFormat>
  <Paragraphs>83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Habitat</vt:lpstr>
      <vt:lpstr> WELCOME!!!!</vt:lpstr>
      <vt:lpstr>Welcome Cont’d 8/23/17</vt:lpstr>
      <vt:lpstr>Warm-Up, 8/24/17</vt:lpstr>
      <vt:lpstr>Warm-Up cont’d, 8/24/17</vt:lpstr>
      <vt:lpstr>Why Study Biology?</vt:lpstr>
      <vt:lpstr>First of all…</vt:lpstr>
      <vt:lpstr>One reason to study biology…</vt:lpstr>
      <vt:lpstr>Biology is about us!</vt:lpstr>
      <vt:lpstr>Biology is about the world around us!</vt:lpstr>
      <vt:lpstr>Biology is controversial!</vt:lpstr>
      <vt:lpstr>FOUR CORNERS:  Let’s take a look at what we will be studying this year….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Why Study Biology?</dc:title>
  <dc:creator>Helen Shao</dc:creator>
  <cp:lastModifiedBy>Scott Thomas</cp:lastModifiedBy>
  <cp:revision>48</cp:revision>
  <dcterms:created xsi:type="dcterms:W3CDTF">2014-08-25T01:33:46Z</dcterms:created>
  <dcterms:modified xsi:type="dcterms:W3CDTF">2017-08-18T16:38:50Z</dcterms:modified>
</cp:coreProperties>
</file>